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412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C4DA-7A40-4499-AB20-B78D56D10A92}" type="datetimeFigureOut">
              <a:rPr lang="ar-IQ" smtClean="0"/>
              <a:pPr/>
              <a:t>24/11/1433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8EF5-58AF-41EA-866E-A2F0CEF3AFA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C4DA-7A40-4499-AB20-B78D56D10A92}" type="datetimeFigureOut">
              <a:rPr lang="ar-IQ" smtClean="0"/>
              <a:pPr/>
              <a:t>24/11/1433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8EF5-58AF-41EA-866E-A2F0CEF3AFA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C4DA-7A40-4499-AB20-B78D56D10A92}" type="datetimeFigureOut">
              <a:rPr lang="ar-IQ" smtClean="0"/>
              <a:pPr/>
              <a:t>24/11/1433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8EF5-58AF-41EA-866E-A2F0CEF3AFA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C4DA-7A40-4499-AB20-B78D56D10A92}" type="datetimeFigureOut">
              <a:rPr lang="ar-IQ" smtClean="0"/>
              <a:pPr/>
              <a:t>24/11/1433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8EF5-58AF-41EA-866E-A2F0CEF3AFA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C4DA-7A40-4499-AB20-B78D56D10A92}" type="datetimeFigureOut">
              <a:rPr lang="ar-IQ" smtClean="0"/>
              <a:pPr/>
              <a:t>24/11/1433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8EF5-58AF-41EA-866E-A2F0CEF3AFA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C4DA-7A40-4499-AB20-B78D56D10A92}" type="datetimeFigureOut">
              <a:rPr lang="ar-IQ" smtClean="0"/>
              <a:pPr/>
              <a:t>24/11/1433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8EF5-58AF-41EA-866E-A2F0CEF3AFA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C4DA-7A40-4499-AB20-B78D56D10A92}" type="datetimeFigureOut">
              <a:rPr lang="ar-IQ" smtClean="0"/>
              <a:pPr/>
              <a:t>24/11/1433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8EF5-58AF-41EA-866E-A2F0CEF3AFA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C4DA-7A40-4499-AB20-B78D56D10A92}" type="datetimeFigureOut">
              <a:rPr lang="ar-IQ" smtClean="0"/>
              <a:pPr/>
              <a:t>24/11/1433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8EF5-58AF-41EA-866E-A2F0CEF3AFA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C4DA-7A40-4499-AB20-B78D56D10A92}" type="datetimeFigureOut">
              <a:rPr lang="ar-IQ" smtClean="0"/>
              <a:pPr/>
              <a:t>24/11/1433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8EF5-58AF-41EA-866E-A2F0CEF3AFA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C4DA-7A40-4499-AB20-B78D56D10A92}" type="datetimeFigureOut">
              <a:rPr lang="ar-IQ" smtClean="0"/>
              <a:pPr/>
              <a:t>24/11/1433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8EF5-58AF-41EA-866E-A2F0CEF3AFA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C4DA-7A40-4499-AB20-B78D56D10A92}" type="datetimeFigureOut">
              <a:rPr lang="ar-IQ" smtClean="0"/>
              <a:pPr/>
              <a:t>24/11/1433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1DC8EF5-58AF-41EA-866E-A2F0CEF3AFA9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0DC4DA-7A40-4499-AB20-B78D56D10A92}" type="datetimeFigureOut">
              <a:rPr lang="ar-IQ" smtClean="0"/>
              <a:pPr/>
              <a:t>24/11/1433</a:t>
            </a:fld>
            <a:endParaRPr lang="ar-IQ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DC8EF5-58AF-41EA-866E-A2F0CEF3AFA9}" type="slidenum">
              <a:rPr lang="ar-IQ" smtClean="0"/>
              <a:pPr/>
              <a:t>‹#›</a:t>
            </a:fld>
            <a:endParaRPr lang="ar-IQ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22030" y="1243010"/>
            <a:ext cx="8229600" cy="1828800"/>
          </a:xfrm>
        </p:spPr>
        <p:txBody>
          <a:bodyPr/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محاضرات في علم الصرف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ar-IQ" dirty="0" smtClean="0"/>
              <a:t>إعداد: </a:t>
            </a:r>
            <a:r>
              <a:rPr lang="ar-IQ" dirty="0" err="1" smtClean="0"/>
              <a:t>م</a:t>
            </a:r>
            <a:r>
              <a:rPr lang="ar-IQ" dirty="0" smtClean="0"/>
              <a:t>.</a:t>
            </a:r>
            <a:r>
              <a:rPr lang="ar-IQ" dirty="0" err="1" smtClean="0"/>
              <a:t>م</a:t>
            </a:r>
            <a:r>
              <a:rPr lang="ar-IQ" dirty="0" smtClean="0"/>
              <a:t>. إياد عبد الجبار أحمد</a:t>
            </a:r>
          </a:p>
          <a:p>
            <a:pPr algn="ctr"/>
            <a:r>
              <a:rPr lang="ar-IQ" dirty="0" smtClean="0"/>
              <a:t>ماجستير في النحو والصرف</a:t>
            </a:r>
          </a:p>
          <a:p>
            <a:pPr algn="ctr"/>
            <a:r>
              <a:rPr lang="ar-IQ" dirty="0" smtClean="0"/>
              <a:t>كلية العلوم الإسلامية</a:t>
            </a:r>
          </a:p>
          <a:p>
            <a:pPr algn="ctr"/>
            <a:r>
              <a:rPr lang="ar-IQ" dirty="0" smtClean="0"/>
              <a:t>قسم اللغة </a:t>
            </a:r>
            <a:r>
              <a:rPr lang="ar-IQ" dirty="0" smtClean="0"/>
              <a:t>العربية</a:t>
            </a:r>
            <a:endParaRPr lang="ar-IQ" dirty="0"/>
          </a:p>
        </p:txBody>
      </p:sp>
      <p:sp>
        <p:nvSpPr>
          <p:cNvPr id="4" name="مربع نص 3"/>
          <p:cNvSpPr txBox="1"/>
          <p:nvPr/>
        </p:nvSpPr>
        <p:spPr>
          <a:xfrm>
            <a:off x="3104458" y="5643578"/>
            <a:ext cx="486703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IQ" b="1" dirty="0" smtClean="0">
                <a:solidFill>
                  <a:srgbClr val="C00000"/>
                </a:solidFill>
              </a:rPr>
              <a:t>ملاحظة: تؤخذ المحاضرات من موقع الكلية على شبكة الانترنت </a:t>
            </a:r>
            <a:endParaRPr lang="ar-IQ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>
                <a:solidFill>
                  <a:srgbClr val="C00000"/>
                </a:solidFill>
              </a:rPr>
              <a:t>شكر وتقدير</a:t>
            </a:r>
            <a:endParaRPr lang="ar-IQ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IQ" sz="4000" dirty="0" smtClean="0">
                <a:latin typeface="Arabic Typesetting" pitchFamily="66" charset="-78"/>
                <a:cs typeface="Arabic Typesetting" pitchFamily="66" charset="-78"/>
              </a:rPr>
              <a:t>في بداية هذه المحاضرات أتقدم بالشكر الجزيل لكل من دعم وساهم في </a:t>
            </a:r>
            <a:r>
              <a:rPr lang="ar-IQ" sz="4000" dirty="0" err="1" smtClean="0">
                <a:latin typeface="Arabic Typesetting" pitchFamily="66" charset="-78"/>
                <a:cs typeface="Arabic Typesetting" pitchFamily="66" charset="-78"/>
              </a:rPr>
              <a:t>انجاح</a:t>
            </a:r>
            <a:r>
              <a:rPr lang="ar-IQ" sz="4000" dirty="0" smtClean="0">
                <a:latin typeface="Arabic Typesetting" pitchFamily="66" charset="-78"/>
                <a:cs typeface="Arabic Typesetting" pitchFamily="66" charset="-78"/>
              </a:rPr>
              <a:t> هذه التجربة. وفي مقدمتهم السيد عميد كلية العلوم الإسلامية المحترم الدكتور محمد جواد </a:t>
            </a:r>
            <a:r>
              <a:rPr lang="ar-IQ" sz="4000" dirty="0" err="1" smtClean="0">
                <a:latin typeface="Arabic Typesetting" pitchFamily="66" charset="-78"/>
                <a:cs typeface="Arabic Typesetting" pitchFamily="66" charset="-78"/>
              </a:rPr>
              <a:t>الطريحي</a:t>
            </a:r>
            <a:r>
              <a:rPr lang="ar-IQ" sz="4000" dirty="0" smtClean="0">
                <a:latin typeface="Arabic Typesetting" pitchFamily="66" charset="-78"/>
                <a:cs typeface="Arabic Typesetting" pitchFamily="66" charset="-78"/>
              </a:rPr>
              <a:t> والسيد رئيس قسم اللغة العربية الدكتور محمد </a:t>
            </a:r>
            <a:r>
              <a:rPr lang="ar-IQ" sz="4000" dirty="0" err="1" smtClean="0">
                <a:latin typeface="Arabic Typesetting" pitchFamily="66" charset="-78"/>
                <a:cs typeface="Arabic Typesetting" pitchFamily="66" charset="-78"/>
              </a:rPr>
              <a:t>خضير</a:t>
            </a:r>
            <a:r>
              <a:rPr lang="ar-IQ" sz="4000" dirty="0" smtClean="0">
                <a:latin typeface="Arabic Typesetting" pitchFamily="66" charset="-78"/>
                <a:cs typeface="Arabic Typesetting" pitchFamily="66" charset="-78"/>
              </a:rPr>
              <a:t> مضحي. والسادة المعاونون.</a:t>
            </a:r>
          </a:p>
          <a:p>
            <a:pPr algn="ctr">
              <a:buNone/>
            </a:pPr>
            <a:r>
              <a:rPr lang="ar-IQ" sz="4000" dirty="0" smtClean="0">
                <a:solidFill>
                  <a:srgbClr val="C00000"/>
                </a:solidFill>
                <a:latin typeface="Arabic Typesetting" pitchFamily="66" charset="-78"/>
                <a:cs typeface="DecoType Naskh Swashes" pitchFamily="2" charset="-78"/>
              </a:rPr>
              <a:t>مع فائق الود.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تعريف الصرف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علم يدرس أحول أبنية الكلم التي ليست إعراباً </a:t>
            </a:r>
            <a:r>
              <a:rPr lang="ar-IQ" smtClean="0"/>
              <a:t>ولا </a:t>
            </a:r>
            <a:r>
              <a:rPr lang="ar-IQ" smtClean="0"/>
              <a:t>بناءً.</a:t>
            </a:r>
            <a:endParaRPr lang="ar-IQ" dirty="0" smtClean="0"/>
          </a:p>
          <a:p>
            <a:pPr>
              <a:buNone/>
            </a:pPr>
            <a:r>
              <a:rPr lang="ar-IQ" dirty="0" smtClean="0"/>
              <a:t>لأن الإعراب والبناء من اختصاص علم النحو.</a:t>
            </a:r>
          </a:p>
          <a:p>
            <a:r>
              <a:rPr lang="ar-IQ" dirty="0" smtClean="0"/>
              <a:t>قال ابن </a:t>
            </a:r>
            <a:r>
              <a:rPr lang="ar-IQ" dirty="0" err="1" smtClean="0"/>
              <a:t>عقيل</a:t>
            </a:r>
            <a:r>
              <a:rPr lang="ar-IQ" dirty="0" smtClean="0"/>
              <a:t>: التصريف عبارة عن علم يبحث فيه عن أحكام بنية الكلمة العربية، وما لحروفها من أصالة وزيادة وصحة </a:t>
            </a:r>
            <a:r>
              <a:rPr lang="ar-IQ" dirty="0" err="1" smtClean="0"/>
              <a:t>واعلال</a:t>
            </a:r>
            <a:r>
              <a:rPr lang="ar-IQ" dirty="0" smtClean="0"/>
              <a:t> وشبه ذلك</a:t>
            </a:r>
            <a:r>
              <a:rPr lang="ar-IQ" dirty="0" smtClean="0"/>
              <a:t>.</a:t>
            </a:r>
          </a:p>
          <a:p>
            <a:pPr>
              <a:buNone/>
            </a:pPr>
            <a:endParaRPr lang="ar-IQ" dirty="0" smtClean="0"/>
          </a:p>
          <a:p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0"/>
          </a:xfrm>
        </p:spPr>
        <p:txBody>
          <a:bodyPr/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فائدة علم الصرف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dirty="0" smtClean="0"/>
              <a:t> قال محمد محيي الدين عبد الحميد: متى درستَ علم الصرف أفدت عصمة تمنعك من الخطأ في الكلمات العربية، وتقيك من اللحن في ضبط صيغها، وتيسر </a:t>
            </a:r>
            <a:r>
              <a:rPr lang="ar-IQ" dirty="0" err="1" smtClean="0"/>
              <a:t>لك</a:t>
            </a:r>
            <a:r>
              <a:rPr lang="ar-IQ" dirty="0" smtClean="0"/>
              <a:t> تلوين الخطاب، وتساعدك على معرفة الأصلي من حروف الكلمات والزائد.</a:t>
            </a:r>
          </a:p>
          <a:p>
            <a:pPr algn="just"/>
            <a:endParaRPr lang="ar-IQ" dirty="0" smtClean="0"/>
          </a:p>
          <a:p>
            <a:pPr algn="just"/>
            <a:endParaRPr lang="ar-IQ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مفردات المنهج في المرحلة الثانية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Autofit/>
          </a:bodyPr>
          <a:lstStyle/>
          <a:p>
            <a:pPr marL="651510" indent="-514350" algn="just">
              <a:buClr>
                <a:srgbClr val="FF0000"/>
              </a:buClr>
              <a:buFont typeface="+mj-lt"/>
              <a:buAutoNum type="arabicPeriod"/>
            </a:pPr>
            <a:r>
              <a:rPr lang="ar-IQ" sz="2800" dirty="0" smtClean="0"/>
              <a:t>الاسم الجامد والمشتق</a:t>
            </a:r>
          </a:p>
          <a:p>
            <a:pPr marL="651510" indent="-514350" algn="just">
              <a:buClr>
                <a:srgbClr val="FF0000"/>
              </a:buClr>
              <a:buFont typeface="+mj-lt"/>
              <a:buAutoNum type="arabicPeriod"/>
            </a:pPr>
            <a:r>
              <a:rPr lang="ar-IQ" sz="2800" dirty="0" smtClean="0"/>
              <a:t>أوزان الاسم المجرد والمزيد.</a:t>
            </a:r>
          </a:p>
          <a:p>
            <a:pPr marL="651510" indent="-514350" algn="just">
              <a:buClr>
                <a:srgbClr val="FF0000"/>
              </a:buClr>
              <a:buFont typeface="+mj-lt"/>
              <a:buAutoNum type="arabicPeriod"/>
            </a:pPr>
            <a:r>
              <a:rPr lang="ar-IQ" sz="2800" dirty="0" smtClean="0"/>
              <a:t>المشتقات: (اسم الفاعل، اسم المفعول، الصفة المشبهة، اسم التفضيل، أسماء الزمان والمكان، اسم الآلة.</a:t>
            </a:r>
          </a:p>
          <a:p>
            <a:pPr marL="651510" indent="-514350" algn="just">
              <a:buClr>
                <a:srgbClr val="FF0000"/>
              </a:buClr>
              <a:buFont typeface="+mj-lt"/>
              <a:buAutoNum type="arabicPeriod"/>
            </a:pPr>
            <a:r>
              <a:rPr lang="ar-IQ" sz="2800" dirty="0" smtClean="0"/>
              <a:t>الاسم الصحيح والمعتل: (الاسم المنقوص، الاسم المقصور، الاسم الممدود).</a:t>
            </a:r>
          </a:p>
          <a:p>
            <a:pPr marL="651510" indent="-514350" algn="just">
              <a:buClr>
                <a:srgbClr val="FF0000"/>
              </a:buClr>
              <a:buFont typeface="+mj-lt"/>
              <a:buAutoNum type="arabicPeriod"/>
            </a:pPr>
            <a:r>
              <a:rPr lang="ar-IQ" sz="2800" dirty="0" smtClean="0"/>
              <a:t>التثنية: (تثنية الأسماء الصحيحة والمنقوصة المقصورة والممدودة).</a:t>
            </a:r>
          </a:p>
          <a:p>
            <a:pPr marL="651510" indent="-514350" algn="just">
              <a:buClr>
                <a:srgbClr val="FF0000"/>
              </a:buClr>
              <a:buFont typeface="+mj-lt"/>
              <a:buAutoNum type="arabicPeriod"/>
            </a:pPr>
            <a:r>
              <a:rPr lang="ar-IQ" sz="2800" dirty="0" smtClean="0"/>
              <a:t>الجمع: (المذكر السالم، المؤنث السالم، جمع التكسير وأوزانه).</a:t>
            </a:r>
          </a:p>
          <a:p>
            <a:pPr marL="651510" indent="-514350" algn="just">
              <a:buClr>
                <a:srgbClr val="FF0000"/>
              </a:buClr>
              <a:buFont typeface="+mj-lt"/>
              <a:buAutoNum type="arabicPeriod"/>
            </a:pPr>
            <a:r>
              <a:rPr lang="ar-IQ" sz="2800" dirty="0" smtClean="0"/>
              <a:t>التصغير- النسب- </a:t>
            </a:r>
            <a:r>
              <a:rPr lang="ar-IQ" sz="2800" dirty="0" err="1" smtClean="0"/>
              <a:t>الأعلال</a:t>
            </a:r>
            <a:r>
              <a:rPr lang="ar-IQ" sz="2800" dirty="0" smtClean="0"/>
              <a:t>- الإبدال- الوقف – الإدغام – الإمالة.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275608"/>
          </a:xfrm>
        </p:spPr>
        <p:txBody>
          <a:bodyPr/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المصادر 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2143108" y="2491589"/>
            <a:ext cx="6543692" cy="1437477"/>
          </a:xfrm>
        </p:spPr>
        <p:txBody>
          <a:bodyPr>
            <a:normAutofit lnSpcReduction="10000"/>
          </a:bodyPr>
          <a:lstStyle/>
          <a:p>
            <a:pPr>
              <a:buClr>
                <a:srgbClr val="FF0000"/>
              </a:buClr>
            </a:pPr>
            <a:r>
              <a:rPr lang="ar-IQ" dirty="0" smtClean="0"/>
              <a:t>عمدة الصرف: الدكتور كمال إبراهيم.</a:t>
            </a:r>
          </a:p>
          <a:p>
            <a:pPr>
              <a:buClr>
                <a:srgbClr val="FF0000"/>
              </a:buClr>
            </a:pPr>
            <a:r>
              <a:rPr lang="ar-IQ" dirty="0" smtClean="0"/>
              <a:t>في تصريف الأسماء: عبد الرحمن شاهين</a:t>
            </a:r>
            <a:r>
              <a:rPr lang="ar-IQ" dirty="0" smtClean="0"/>
              <a:t>.</a:t>
            </a:r>
          </a:p>
          <a:p>
            <a:pPr>
              <a:buClr>
                <a:srgbClr val="FF0000"/>
              </a:buClr>
            </a:pPr>
            <a:r>
              <a:rPr lang="ar-IQ" dirty="0" smtClean="0"/>
              <a:t>التعريف بالتصريف: علي أبو المكارم.</a:t>
            </a:r>
            <a:endParaRPr lang="ar-IQ" dirty="0"/>
          </a:p>
        </p:txBody>
      </p:sp>
    </p:spTree>
  </p:cSld>
  <p:clrMapOvr>
    <a:masterClrMapping/>
  </p:clrMapOvr>
  <p:transition spd="slow">
    <p:wipe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773</TotalTime>
  <Words>276</Words>
  <Application>Microsoft Office PowerPoint</Application>
  <PresentationFormat>عرض على الشاشة (3:4)‏</PresentationFormat>
  <Paragraphs>28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تدفق</vt:lpstr>
      <vt:lpstr>محاضرات في علم الصرف</vt:lpstr>
      <vt:lpstr>شكر وتقدير</vt:lpstr>
      <vt:lpstr>تعريف الصرف</vt:lpstr>
      <vt:lpstr>فائدة علم الصرف</vt:lpstr>
      <vt:lpstr>مفردات المنهج في المرحلة الثانية</vt:lpstr>
      <vt:lpstr>المصادر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علم الصرف</dc:title>
  <dc:creator>user</dc:creator>
  <cp:lastModifiedBy>user</cp:lastModifiedBy>
  <cp:revision>13</cp:revision>
  <dcterms:created xsi:type="dcterms:W3CDTF">2012-10-07T19:22:49Z</dcterms:created>
  <dcterms:modified xsi:type="dcterms:W3CDTF">2012-10-09T18:47:50Z</dcterms:modified>
</cp:coreProperties>
</file>